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1"/>
  </p:sldMasterIdLst>
  <p:notesMasterIdLst>
    <p:notesMasterId r:id="rId22"/>
  </p:notesMasterIdLst>
  <p:sldIdLst>
    <p:sldId id="285" r:id="rId2"/>
    <p:sldId id="256" r:id="rId3"/>
    <p:sldId id="257" r:id="rId4"/>
    <p:sldId id="258" r:id="rId5"/>
    <p:sldId id="277" r:id="rId6"/>
    <p:sldId id="278" r:id="rId7"/>
    <p:sldId id="280" r:id="rId8"/>
    <p:sldId id="261" r:id="rId9"/>
    <p:sldId id="281" r:id="rId10"/>
    <p:sldId id="262" r:id="rId11"/>
    <p:sldId id="260" r:id="rId12"/>
    <p:sldId id="263" r:id="rId13"/>
    <p:sldId id="265" r:id="rId14"/>
    <p:sldId id="266" r:id="rId15"/>
    <p:sldId id="268" r:id="rId16"/>
    <p:sldId id="269" r:id="rId17"/>
    <p:sldId id="267" r:id="rId18"/>
    <p:sldId id="273" r:id="rId19"/>
    <p:sldId id="275" r:id="rId20"/>
    <p:sldId id="284" r:id="rId2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46DB5A2-0DDA-48EF-BA60-DAC4568ADA33}" type="datetimeFigureOut">
              <a:rPr lang="ar-IQ" smtClean="0"/>
              <a:t>13/04/1442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9C39ECF-1C58-488A-8CBC-051D6FC6DF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230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39ECF-1C58-488A-8CBC-051D6FC6DFDB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998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39ECF-1C58-488A-8CBC-051D6FC6DFDB}" type="slidenum">
              <a:rPr lang="ar-IQ" smtClean="0"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4419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39ECF-1C58-488A-8CBC-051D6FC6DFDB}" type="slidenum">
              <a:rPr lang="ar-IQ" smtClean="0"/>
              <a:t>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36198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39ECF-1C58-488A-8CBC-051D6FC6DFDB}" type="slidenum">
              <a:rPr lang="ar-IQ" smtClean="0"/>
              <a:t>11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7798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Cleaning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39ECF-1C58-488A-8CBC-051D6FC6DFDB}" type="slidenum">
              <a:rPr lang="ar-IQ" smtClean="0"/>
              <a:t>14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8874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39ECF-1C58-488A-8CBC-051D6FC6DFDB}" type="slidenum">
              <a:rPr lang="ar-IQ" smtClean="0"/>
              <a:t>17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2279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D6AAC-F375-43B3-9A74-3285E9698CDA}" type="datetimeFigureOut">
              <a:rPr lang="ar-IQ" smtClean="0"/>
              <a:t>13/04/1442</a:t>
            </a:fld>
            <a:endParaRPr lang="ar-IQ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1ACFE9-074C-4E31-A67C-D7EB8A37B94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D6AAC-F375-43B3-9A74-3285E9698CDA}" type="datetimeFigureOut">
              <a:rPr lang="ar-IQ" smtClean="0"/>
              <a:t>13/04/1442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1ACFE9-074C-4E31-A67C-D7EB8A37B94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D6AAC-F375-43B3-9A74-3285E9698CDA}" type="datetimeFigureOut">
              <a:rPr lang="ar-IQ" smtClean="0"/>
              <a:t>13/04/1442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1ACFE9-074C-4E31-A67C-D7EB8A37B94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D6AAC-F375-43B3-9A74-3285E9698CDA}" type="datetimeFigureOut">
              <a:rPr lang="ar-IQ" smtClean="0"/>
              <a:t>13/04/1442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1ACFE9-074C-4E31-A67C-D7EB8A37B94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D6AAC-F375-43B3-9A74-3285E9698CDA}" type="datetimeFigureOut">
              <a:rPr lang="ar-IQ" smtClean="0"/>
              <a:t>13/04/1442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1ACFE9-074C-4E31-A67C-D7EB8A37B948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D6AAC-F375-43B3-9A74-3285E9698CDA}" type="datetimeFigureOut">
              <a:rPr lang="ar-IQ" smtClean="0"/>
              <a:t>13/04/1442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1ACFE9-074C-4E31-A67C-D7EB8A37B94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D6AAC-F375-43B3-9A74-3285E9698CDA}" type="datetimeFigureOut">
              <a:rPr lang="ar-IQ" smtClean="0"/>
              <a:t>13/04/1442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1ACFE9-074C-4E31-A67C-D7EB8A37B94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D6AAC-F375-43B3-9A74-3285E9698CDA}" type="datetimeFigureOut">
              <a:rPr lang="ar-IQ" smtClean="0"/>
              <a:t>13/04/1442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1ACFE9-074C-4E31-A67C-D7EB8A37B94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D6AAC-F375-43B3-9A74-3285E9698CDA}" type="datetimeFigureOut">
              <a:rPr lang="ar-IQ" smtClean="0"/>
              <a:t>13/04/1442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1ACFE9-074C-4E31-A67C-D7EB8A37B948}" type="slidenum">
              <a:rPr lang="ar-IQ" smtClean="0"/>
              <a:t>‹#›</a:t>
            </a:fld>
            <a:endParaRPr lang="ar-IQ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D6AAC-F375-43B3-9A74-3285E9698CDA}" type="datetimeFigureOut">
              <a:rPr lang="ar-IQ" smtClean="0"/>
              <a:t>13/04/1442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1ACFE9-074C-4E31-A67C-D7EB8A37B94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D6AAC-F375-43B3-9A74-3285E9698CDA}" type="datetimeFigureOut">
              <a:rPr lang="ar-IQ" smtClean="0"/>
              <a:t>13/04/1442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1ACFE9-074C-4E31-A67C-D7EB8A37B94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82D6AAC-F375-43B3-9A74-3285E9698CDA}" type="datetimeFigureOut">
              <a:rPr lang="ar-IQ" smtClean="0"/>
              <a:t>13/04/1442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B1ACFE9-074C-4E31-A67C-D7EB8A37B948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>
            <a:normAutofit fontScale="92500" lnSpcReduction="20000"/>
          </a:bodyPr>
          <a:lstStyle/>
          <a:p>
            <a:pPr marL="82296" indent="0" algn="l">
              <a:buNone/>
            </a:pPr>
            <a:endParaRPr lang="en-US" sz="2800" spc="-100" dirty="0" smtClean="0">
              <a:solidFill>
                <a:srgbClr val="002060"/>
              </a:solidFill>
              <a:latin typeface="Garamond" pitchFamily="18" charset="0"/>
              <a:ea typeface="+mj-ea"/>
              <a:cs typeface="+mj-cs"/>
            </a:endParaRPr>
          </a:p>
          <a:p>
            <a:pPr marL="82296" indent="0" algn="l">
              <a:buNone/>
            </a:pPr>
            <a:endParaRPr lang="en-US" sz="2800" spc="-100" dirty="0">
              <a:solidFill>
                <a:srgbClr val="002060"/>
              </a:solidFill>
              <a:latin typeface="Garamond" pitchFamily="18" charset="0"/>
              <a:ea typeface="+mj-ea"/>
              <a:cs typeface="+mj-cs"/>
            </a:endParaRPr>
          </a:p>
          <a:p>
            <a:pPr marL="82296" indent="0" algn="l">
              <a:buNone/>
            </a:pPr>
            <a:endParaRPr lang="en-US" sz="2800" spc="-100" dirty="0" smtClean="0">
              <a:solidFill>
                <a:srgbClr val="002060"/>
              </a:solidFill>
              <a:latin typeface="Garamond" pitchFamily="18" charset="0"/>
              <a:ea typeface="+mj-ea"/>
              <a:cs typeface="+mj-cs"/>
            </a:endParaRPr>
          </a:p>
          <a:p>
            <a:pPr marL="82296" indent="0" algn="l">
              <a:buNone/>
            </a:pPr>
            <a:endParaRPr lang="en-US" sz="2800" spc="-100" dirty="0">
              <a:solidFill>
                <a:srgbClr val="002060"/>
              </a:solidFill>
              <a:latin typeface="Garamond" pitchFamily="18" charset="0"/>
              <a:ea typeface="+mj-ea"/>
              <a:cs typeface="+mj-cs"/>
            </a:endParaRPr>
          </a:p>
          <a:p>
            <a:pPr marL="82296" indent="0" algn="l">
              <a:buNone/>
            </a:pPr>
            <a:endParaRPr lang="en-US" sz="2800" spc="-100" dirty="0" smtClean="0">
              <a:solidFill>
                <a:srgbClr val="002060"/>
              </a:solidFill>
              <a:latin typeface="Garamond" pitchFamily="18" charset="0"/>
              <a:ea typeface="+mj-ea"/>
              <a:cs typeface="+mj-cs"/>
            </a:endParaRPr>
          </a:p>
          <a:p>
            <a:pPr marL="82296" indent="0" algn="l">
              <a:buNone/>
            </a:pPr>
            <a:endParaRPr lang="en-US" sz="2800" spc="-100" dirty="0">
              <a:solidFill>
                <a:srgbClr val="002060"/>
              </a:solidFill>
              <a:latin typeface="Garamond" pitchFamily="18" charset="0"/>
              <a:ea typeface="+mj-ea"/>
              <a:cs typeface="+mj-cs"/>
            </a:endParaRPr>
          </a:p>
          <a:p>
            <a:pPr marL="82296" indent="0" algn="l">
              <a:buNone/>
            </a:pPr>
            <a:endParaRPr lang="en-US" sz="2800" spc="-100" dirty="0" smtClean="0">
              <a:solidFill>
                <a:srgbClr val="002060"/>
              </a:solidFill>
              <a:latin typeface="Garamond" pitchFamily="18" charset="0"/>
              <a:ea typeface="+mj-ea"/>
              <a:cs typeface="+mj-cs"/>
            </a:endParaRPr>
          </a:p>
          <a:p>
            <a:pPr marL="82296" indent="0" algn="l">
              <a:buNone/>
            </a:pPr>
            <a:r>
              <a:rPr lang="en-US" sz="2800" b="1" spc="-100" dirty="0" smtClean="0">
                <a:solidFill>
                  <a:srgbClr val="002060"/>
                </a:solidFill>
                <a:latin typeface="Garamond" pitchFamily="18" charset="0"/>
                <a:ea typeface="+mj-ea"/>
                <a:cs typeface="+mj-cs"/>
              </a:rPr>
              <a:t>University </a:t>
            </a:r>
            <a:r>
              <a:rPr lang="en-US" sz="2800" b="1" spc="-100" dirty="0">
                <a:solidFill>
                  <a:srgbClr val="002060"/>
                </a:solidFill>
                <a:latin typeface="Garamond" pitchFamily="18" charset="0"/>
                <a:ea typeface="+mj-ea"/>
                <a:cs typeface="+mj-cs"/>
              </a:rPr>
              <a:t>of Basrah</a:t>
            </a:r>
            <a:br>
              <a:rPr lang="en-US" sz="2800" b="1" spc="-100" dirty="0">
                <a:solidFill>
                  <a:srgbClr val="002060"/>
                </a:solidFill>
                <a:latin typeface="Garamond" pitchFamily="18" charset="0"/>
                <a:ea typeface="+mj-ea"/>
                <a:cs typeface="+mj-cs"/>
              </a:rPr>
            </a:br>
            <a:r>
              <a:rPr lang="en-US" sz="2800" b="1" spc="-100" dirty="0">
                <a:solidFill>
                  <a:srgbClr val="002060"/>
                </a:solidFill>
                <a:latin typeface="Garamond" pitchFamily="18" charset="0"/>
                <a:ea typeface="+mj-ea"/>
                <a:cs typeface="+mj-cs"/>
              </a:rPr>
              <a:t>College of Medicine/ Department of Human Anatomy</a:t>
            </a:r>
            <a:br>
              <a:rPr lang="en-US" sz="2800" b="1" spc="-100" dirty="0">
                <a:solidFill>
                  <a:srgbClr val="002060"/>
                </a:solidFill>
                <a:latin typeface="Garamond" pitchFamily="18" charset="0"/>
                <a:ea typeface="+mj-ea"/>
                <a:cs typeface="+mj-cs"/>
              </a:rPr>
            </a:br>
            <a:r>
              <a:rPr lang="en-US" sz="2800" b="1" spc="-100" dirty="0">
                <a:solidFill>
                  <a:srgbClr val="002060"/>
                </a:solidFill>
                <a:latin typeface="Garamond" pitchFamily="18" charset="0"/>
                <a:ea typeface="+mj-ea"/>
                <a:cs typeface="+mj-cs"/>
              </a:rPr>
              <a:t>First </a:t>
            </a:r>
            <a:r>
              <a:rPr lang="en-US" sz="2800" b="1" spc="-100" dirty="0" smtClean="0">
                <a:solidFill>
                  <a:srgbClr val="002060"/>
                </a:solidFill>
                <a:latin typeface="Garamond" pitchFamily="18" charset="0"/>
                <a:ea typeface="+mj-ea"/>
                <a:cs typeface="+mj-cs"/>
              </a:rPr>
              <a:t>Class</a:t>
            </a:r>
          </a:p>
          <a:p>
            <a:pPr marL="82296" indent="0" algn="l">
              <a:buNone/>
            </a:pPr>
            <a:r>
              <a:rPr lang="en-US" sz="2800" b="1" spc="-100" dirty="0" smtClean="0">
                <a:solidFill>
                  <a:srgbClr val="002060"/>
                </a:solidFill>
                <a:latin typeface="Garamond" pitchFamily="18" charset="0"/>
                <a:ea typeface="+mj-ea"/>
                <a:cs typeface="+mj-cs"/>
              </a:rPr>
              <a:t>Medical Biology</a:t>
            </a:r>
            <a:r>
              <a:rPr lang="en-US" sz="2800" b="1" spc="-100" dirty="0">
                <a:solidFill>
                  <a:srgbClr val="002060"/>
                </a:solidFill>
                <a:latin typeface="Garamond" pitchFamily="18" charset="0"/>
                <a:ea typeface="+mj-ea"/>
                <a:cs typeface="+mj-cs"/>
              </a:rPr>
              <a:t/>
            </a:r>
            <a:br>
              <a:rPr lang="en-US" sz="2800" b="1" spc="-100" dirty="0">
                <a:solidFill>
                  <a:srgbClr val="002060"/>
                </a:solidFill>
                <a:latin typeface="Garamond" pitchFamily="18" charset="0"/>
                <a:ea typeface="+mj-ea"/>
                <a:cs typeface="+mj-cs"/>
              </a:rPr>
            </a:br>
            <a:r>
              <a:rPr lang="en-US" sz="2800" b="1" spc="-100" dirty="0">
                <a:solidFill>
                  <a:srgbClr val="002060"/>
                </a:solidFill>
                <a:latin typeface="Garamond" pitchFamily="18" charset="0"/>
                <a:ea typeface="+mj-ea"/>
                <a:cs typeface="+mj-cs"/>
              </a:rPr>
              <a:t>Google classroom code:o3yqaym</a:t>
            </a:r>
            <a:br>
              <a:rPr lang="en-US" sz="2800" b="1" spc="-100" dirty="0">
                <a:solidFill>
                  <a:srgbClr val="002060"/>
                </a:solidFill>
                <a:latin typeface="Garamond" pitchFamily="18" charset="0"/>
                <a:ea typeface="+mj-ea"/>
                <a:cs typeface="+mj-cs"/>
              </a:rPr>
            </a:br>
            <a:r>
              <a:rPr lang="en-US" sz="2800" b="1" spc="-100" dirty="0">
                <a:solidFill>
                  <a:srgbClr val="002060"/>
                </a:solidFill>
                <a:latin typeface="Garamond" pitchFamily="18" charset="0"/>
                <a:ea typeface="+mj-ea"/>
                <a:cs typeface="+mj-cs"/>
              </a:rPr>
              <a:t/>
            </a:r>
            <a:br>
              <a:rPr lang="en-US" sz="2800" b="1" spc="-100" dirty="0">
                <a:solidFill>
                  <a:srgbClr val="002060"/>
                </a:solidFill>
                <a:latin typeface="Garamond" pitchFamily="18" charset="0"/>
                <a:ea typeface="+mj-ea"/>
                <a:cs typeface="+mj-cs"/>
              </a:rPr>
            </a:br>
            <a:endParaRPr lang="ar-IQ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48680"/>
            <a:ext cx="1500187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781" y="692696"/>
            <a:ext cx="13112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100" y="590427"/>
            <a:ext cx="1434188" cy="1542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7448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5992" y="694437"/>
            <a:ext cx="61606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 </a:t>
            </a:r>
            <a:r>
              <a:rPr lang="en-US" sz="3600" b="1" u="sng" dirty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F</a:t>
            </a:r>
            <a:r>
              <a:rPr lang="en-US" sz="3600" b="1" u="sng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unctions of the basal lamina </a:t>
            </a:r>
            <a:endParaRPr lang="ar-IQ" sz="3600" b="1" u="sng" dirty="0">
              <a:solidFill>
                <a:schemeClr val="accent3">
                  <a:lumMod val="75000"/>
                </a:schemeClr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1609636"/>
            <a:ext cx="3289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dirty="0" smtClean="0"/>
              <a:t> </a:t>
            </a:r>
            <a:r>
              <a:rPr lang="en-US" sz="2800" b="1" dirty="0" smtClean="0">
                <a:latin typeface="Garamond" pitchFamily="18" charset="0"/>
              </a:rPr>
              <a:t>-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Structural support</a:t>
            </a:r>
            <a:endParaRPr lang="ar-IQ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9592" y="2401724"/>
            <a:ext cx="806539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2800" dirty="0" smtClean="0">
                <a:solidFill>
                  <a:srgbClr val="002060"/>
                </a:solidFill>
              </a:rPr>
              <a:t>-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Filtering</a:t>
            </a:r>
          </a:p>
          <a:p>
            <a:pPr lvl="0" algn="l"/>
            <a:endParaRPr lang="en-US" sz="2800" b="1" dirty="0" smtClean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lvl="0" algn="l"/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-Angiogenesis</a:t>
            </a:r>
            <a:endParaRPr lang="en-US" sz="28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000266" y="2836093"/>
            <a:ext cx="804965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2800" dirty="0" smtClean="0"/>
          </a:p>
          <a:p>
            <a:pPr algn="l"/>
            <a:endParaRPr lang="en-US" sz="2800" dirty="0"/>
          </a:p>
          <a:p>
            <a:pPr algn="l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2222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1052736"/>
            <a:ext cx="6840760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71601" y="4830251"/>
            <a:ext cx="81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</a:rPr>
              <a:t>Diagrammatic illustration showing epithelial cells resting on basement membrane.</a:t>
            </a:r>
            <a:endParaRPr lang="ar-IQ" sz="2800" b="1" dirty="0">
              <a:solidFill>
                <a:schemeClr val="accent3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05093" y="3244334"/>
            <a:ext cx="2933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Functions of the basal lamina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1594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4061" y="601524"/>
            <a:ext cx="71737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600" b="1" u="sng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Main Characteristics of Epithelium</a:t>
            </a:r>
            <a:endParaRPr lang="ar-IQ" sz="3600" b="1" u="sng" dirty="0">
              <a:solidFill>
                <a:schemeClr val="accent3">
                  <a:lumMod val="75000"/>
                </a:schemeClr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1571308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 smtClean="0"/>
              <a:t>-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An epithelium is a continuous sheet of connected cells.</a:t>
            </a:r>
            <a:r>
              <a:rPr lang="en-US" sz="2400" dirty="0" smtClean="0"/>
              <a:t> </a:t>
            </a:r>
            <a:endParaRPr lang="ar-IQ" sz="2400" dirty="0"/>
          </a:p>
        </p:txBody>
      </p:sp>
      <p:sp>
        <p:nvSpPr>
          <p:cNvPr id="6" name="Rectangle 5"/>
          <p:cNvSpPr/>
          <p:nvPr/>
        </p:nvSpPr>
        <p:spPr>
          <a:xfrm>
            <a:off x="971600" y="2690917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latin typeface="Garamond" pitchFamily="18" charset="0"/>
              </a:rPr>
              <a:t>-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An epithelium contains very little extracellular matrix.</a:t>
            </a:r>
            <a:endParaRPr lang="ar-IQ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46732" y="3769876"/>
            <a:ext cx="59057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b="1" dirty="0" smtClean="0">
                <a:latin typeface="Garamond" pitchFamily="18" charset="0"/>
              </a:rPr>
              <a:t>-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An epithelium sits on a basal lamina.</a:t>
            </a:r>
            <a:endParaRPr lang="ar-IQ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9592" y="4561964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Garamond" pitchFamily="18" charset="0"/>
              </a:rPr>
              <a:t>-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Epithelium does not contain blood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vessels</a:t>
            </a:r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43608" y="5517232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2800" b="1" dirty="0">
                <a:solidFill>
                  <a:prstClr val="black"/>
                </a:solidFill>
                <a:latin typeface="Garamond" pitchFamily="18" charset="0"/>
              </a:rPr>
              <a:t>-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Derived from all embryonic germ layers</a:t>
            </a:r>
            <a:r>
              <a:rPr lang="en-US" sz="2800" b="1" dirty="0">
                <a:solidFill>
                  <a:prstClr val="black"/>
                </a:solidFill>
                <a:latin typeface="Garamond" pitchFamily="18" charset="0"/>
              </a:rPr>
              <a:t>.</a:t>
            </a:r>
            <a:endParaRPr lang="ar-IQ" sz="2800" b="1" dirty="0">
              <a:solidFill>
                <a:prstClr val="black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98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764704"/>
            <a:ext cx="47577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600" b="1" u="sng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Function of epithelium</a:t>
            </a:r>
            <a:endParaRPr lang="ar-IQ" sz="3600" b="1" u="sng" dirty="0">
              <a:solidFill>
                <a:schemeClr val="accent3">
                  <a:lumMod val="75000"/>
                </a:schemeClr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4379" y="1772816"/>
            <a:ext cx="17687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Protection</a:t>
            </a:r>
            <a:endParaRPr lang="ar-IQ" sz="2800" b="1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30132" y="3645024"/>
            <a:ext cx="1654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</a:rPr>
              <a:t>Sensation</a:t>
            </a:r>
            <a:endParaRPr lang="ar-IQ" sz="28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3608" y="2237963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-Epithelial cells from the skin protect underlying tissue from different conditions</a:t>
            </a:r>
            <a:endParaRPr lang="ar-IQ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15616" y="4509120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Sensory stimuli penetrate specialized epithelial cells.</a:t>
            </a:r>
            <a:endParaRPr lang="ar-IQ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98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28948" y="755412"/>
            <a:ext cx="1598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</a:rPr>
              <a:t>Secretion</a:t>
            </a:r>
            <a:endParaRPr lang="ar-IQ" sz="28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3608" y="1412776"/>
            <a:ext cx="8100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In glands, epithelial tissue is specialized to secrete specific chemical substances.</a:t>
            </a:r>
            <a:endParaRPr lang="ar-IQ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26453" y="2780928"/>
            <a:ext cx="18893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</a:rPr>
              <a:t>Absorption</a:t>
            </a:r>
            <a:endParaRPr lang="ar-IQ" sz="28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3608" y="3371508"/>
            <a:ext cx="8100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Certain epithelial cells lining the small intestine absorb nutrients from the digestion of food.</a:t>
            </a:r>
            <a:endParaRPr lang="ar-IQ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36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736177"/>
            <a:ext cx="47775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</a:rPr>
              <a:t>Excretion</a:t>
            </a:r>
          </a:p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Ex; Kidney and sweat gland</a:t>
            </a:r>
            <a:endParaRPr lang="ar-IQ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3928" y="2402885"/>
            <a:ext cx="167385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</a:rPr>
              <a:t>Diffusion</a:t>
            </a:r>
          </a:p>
          <a:p>
            <a:pPr algn="l"/>
            <a:endParaRPr lang="ar-IQ" sz="2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8112" y="3050957"/>
            <a:ext cx="8028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Simple epithelium promotes the diffusion of gases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, liquids and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nutrients</a:t>
            </a:r>
            <a:r>
              <a:rPr lang="en-US" sz="2800" dirty="0" smtClean="0"/>
              <a:t>.</a:t>
            </a:r>
            <a:endParaRPr lang="ar-IQ" sz="2800" dirty="0"/>
          </a:p>
        </p:txBody>
      </p:sp>
      <p:sp>
        <p:nvSpPr>
          <p:cNvPr id="7" name="Rectangle 6"/>
          <p:cNvSpPr/>
          <p:nvPr/>
        </p:nvSpPr>
        <p:spPr>
          <a:xfrm>
            <a:off x="930138" y="4777988"/>
            <a:ext cx="1553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</a:rPr>
              <a:t>Cleaning</a:t>
            </a:r>
            <a:endParaRPr lang="ar-IQ" sz="28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600" y="4422591"/>
            <a:ext cx="80283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algn="l"/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Ciliated epithelium assists in removing dust particles and foreign bodies which have entered the air passages.</a:t>
            </a:r>
            <a:endParaRPr lang="ar-IQ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10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5911" y="755412"/>
            <a:ext cx="27791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</a:rPr>
              <a:t>Reduces Friction</a:t>
            </a:r>
            <a:endParaRPr lang="ar-IQ" sz="28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5910" y="1628800"/>
            <a:ext cx="78785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Epithelial cells that line the entire circulatory system reduce friction between the blood and the walls of the blood vessels.</a:t>
            </a:r>
            <a:endParaRPr lang="ar-IQ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45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2125" y="476672"/>
            <a:ext cx="49680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Renewal of cell epithelia</a:t>
            </a:r>
            <a:endParaRPr lang="ar-IQ" sz="3600" b="1" u="sng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2124" y="1556792"/>
            <a:ext cx="80643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The cells of epithelial tissue are capable of rapid division, which is the process that creates new cells. </a:t>
            </a:r>
            <a:endParaRPr lang="ar-IQ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2124" y="3212976"/>
            <a:ext cx="79203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The skin, constantly produces new cells to replace the dead cells closest to the skin's outer surface. </a:t>
            </a:r>
          </a:p>
          <a:p>
            <a:pPr algn="l"/>
            <a:endParaRPr lang="en-US" sz="2800" b="1" dirty="0">
              <a:solidFill>
                <a:srgbClr val="002060"/>
              </a:solidFill>
              <a:latin typeface="Garamond" pitchFamily="18" charset="0"/>
            </a:endParaRPr>
          </a:p>
          <a:p>
            <a:pPr algn="l"/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Also the cells of tissues lining the digestive tract are undergo continuous division.</a:t>
            </a:r>
            <a:endParaRPr lang="ar-IQ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10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C00000"/>
                </a:solidFill>
                <a:effectLst/>
                <a:latin typeface="Garamond" pitchFamily="18" charset="0"/>
              </a:rPr>
              <a:t>Conclusion</a:t>
            </a:r>
            <a:endParaRPr lang="ar-IQ" sz="3600" b="1" u="sng" dirty="0">
              <a:solidFill>
                <a:srgbClr val="C00000"/>
              </a:solidFill>
              <a:effectLst/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39341"/>
            <a:ext cx="8100392" cy="4525963"/>
          </a:xfrm>
        </p:spPr>
        <p:txBody>
          <a:bodyPr/>
          <a:lstStyle/>
          <a:p>
            <a:pPr marL="109728" indent="0" algn="l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Epithelial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tissue is that it covers the surfaces of the body, whether external or internal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.</a:t>
            </a:r>
          </a:p>
          <a:p>
            <a:pPr marL="109728" indent="0" algn="l">
              <a:buNone/>
            </a:pPr>
            <a:r>
              <a:rPr lang="en-US" sz="2400" dirty="0" smtClean="0"/>
              <a:t> </a:t>
            </a:r>
          </a:p>
          <a:p>
            <a:pPr marL="109728" indent="0" algn="l">
              <a:buNone/>
            </a:pPr>
            <a:endParaRPr lang="en-US" sz="2400" dirty="0"/>
          </a:p>
          <a:p>
            <a:pPr marL="109728" indent="0" algn="l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It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acts as a protective covering or boundary for such surfaces including the outer layer of the skin, as well as the inner surface of "hollow" organs like the stomach,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colon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, and blood vessels</a:t>
            </a:r>
            <a:r>
              <a:rPr lang="en-US" sz="2800" dirty="0"/>
              <a:t>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07372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5689" y="692696"/>
            <a:ext cx="75047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Cells are placed very close to each other</a:t>
            </a:r>
            <a:endParaRPr lang="ar-IQ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1715324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Intercellular space is absent or very little and so the intercellular matrix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.</a:t>
            </a:r>
          </a:p>
          <a:p>
            <a:pPr algn="l"/>
            <a:endParaRPr lang="en-US" sz="2800" b="1" dirty="0">
              <a:solidFill>
                <a:srgbClr val="002060"/>
              </a:solidFill>
              <a:latin typeface="Garamond" pitchFamily="18" charset="0"/>
            </a:endParaRPr>
          </a:p>
          <a:p>
            <a:pPr algn="l"/>
            <a:endParaRPr lang="ar-IQ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8112" y="3212976"/>
            <a:ext cx="802838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All epithelial tissues are supported by connective tissue. </a:t>
            </a:r>
          </a:p>
          <a:p>
            <a:pPr algn="l"/>
            <a:endParaRPr lang="en-US" b="1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06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Epithelial Tissue</a:t>
            </a:r>
            <a:endParaRPr lang="ar-IQ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47157" y="4365104"/>
            <a:ext cx="3182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Balqees  kadhim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IQ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06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68057"/>
            <a:ext cx="4464497" cy="523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519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498080" cy="1143000"/>
          </a:xfrm>
        </p:spPr>
        <p:txBody>
          <a:bodyPr/>
          <a:lstStyle/>
          <a:p>
            <a:r>
              <a:rPr lang="en-US" b="1" u="sng" dirty="0">
                <a:solidFill>
                  <a:srgbClr val="C00000"/>
                </a:solidFill>
                <a:effectLst/>
                <a:latin typeface="Garamond" pitchFamily="18" charset="0"/>
              </a:rPr>
              <a:t>Objectives</a:t>
            </a:r>
            <a:endParaRPr lang="ar-IQ" b="1" u="sng" dirty="0">
              <a:solidFill>
                <a:srgbClr val="C00000"/>
              </a:solidFill>
              <a:effectLst/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11349"/>
            <a:ext cx="8229600" cy="4525963"/>
          </a:xfrm>
        </p:spPr>
        <p:txBody>
          <a:bodyPr/>
          <a:lstStyle/>
          <a:p>
            <a:pPr marL="365760" lvl="1" indent="0" algn="l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What is epithelium</a:t>
            </a:r>
          </a:p>
          <a:p>
            <a:pPr marL="365760" lvl="1" indent="0" algn="l">
              <a:buNone/>
            </a:pPr>
            <a:endParaRPr lang="en-US" b="1" dirty="0">
              <a:solidFill>
                <a:srgbClr val="002060"/>
              </a:solidFill>
              <a:latin typeface="Garamond" pitchFamily="18" charset="0"/>
            </a:endParaRPr>
          </a:p>
          <a:p>
            <a:pPr marL="365760" lvl="1" indent="0" algn="l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Mean characteristics of epithelium</a:t>
            </a:r>
          </a:p>
          <a:p>
            <a:pPr marL="365760" lvl="1" indent="0" algn="l">
              <a:buNone/>
            </a:pPr>
            <a:endParaRPr lang="en-US" sz="2800" b="1" dirty="0">
              <a:solidFill>
                <a:srgbClr val="002060"/>
              </a:solidFill>
              <a:latin typeface="Garamond" pitchFamily="18" charset="0"/>
            </a:endParaRPr>
          </a:p>
          <a:p>
            <a:pPr marL="365760" lvl="1" indent="0" algn="l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Function of epithelium</a:t>
            </a:r>
            <a:endParaRPr lang="ar-IQ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32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755987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u="sng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Tissues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 algn="l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Are groups of cells that lie together to accomplish a common function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. 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endParaRPr lang="en-US" sz="2800" b="1" dirty="0" smtClean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During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the early developments of embryo, there are three primitive germ layers: ectoderm, mesoderm, and endoderm. From these germ layers the tissues formed and the body is developed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13370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332656"/>
            <a:ext cx="749808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u="sng" dirty="0" smtClean="0">
                <a:solidFill>
                  <a:schemeClr val="accent3">
                    <a:lumMod val="75000"/>
                  </a:schemeClr>
                </a:solidFill>
                <a:effectLst/>
                <a:latin typeface="Garamond" pitchFamily="18" charset="0"/>
                <a:cs typeface="Times New Roman" pitchFamily="18" charset="0"/>
              </a:rPr>
              <a:t>Histology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403648" y="1484784"/>
            <a:ext cx="7498080" cy="4800600"/>
          </a:xfrm>
        </p:spPr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(groups of cells that are similar in structure and function)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4 Tissue Type</a:t>
            </a:r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55301" name="Picture 5" descr="Tissue Typ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924944"/>
            <a:ext cx="6372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20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692696"/>
            <a:ext cx="810039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b="1" u="sng" dirty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Epithelial </a:t>
            </a:r>
            <a:r>
              <a:rPr lang="en-US" sz="3600" b="1" u="sng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tissue</a:t>
            </a:r>
            <a:endParaRPr lang="en-US" sz="3600" b="1" u="sng" dirty="0">
              <a:solidFill>
                <a:schemeClr val="accent3">
                  <a:lumMod val="75000"/>
                </a:schemeClr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Is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one of the four major tissue types in the body 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acting as an interface between the body and the rest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of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world.</a:t>
            </a:r>
          </a:p>
          <a:p>
            <a:pPr algn="l"/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Usually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separated from the underlying connective tissue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by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 thin sheet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of </a:t>
            </a:r>
            <a:r>
              <a:rPr lang="en-US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basement membrane.</a:t>
            </a:r>
          </a:p>
        </p:txBody>
      </p:sp>
    </p:spTree>
    <p:extLst>
      <p:ext uri="{BB962C8B-B14F-4D97-AF65-F5344CB8AC3E}">
        <p14:creationId xmlns:p14="http://schemas.microsoft.com/office/powerpoint/2010/main" val="8188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548680"/>
            <a:ext cx="806489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b="1" u="sng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Epithelial </a:t>
            </a:r>
            <a:r>
              <a:rPr lang="en-US" sz="3600" b="1" u="sng" dirty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tissue </a:t>
            </a:r>
            <a:r>
              <a:rPr lang="en-US" sz="3600" b="1" u="sng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  <a:p>
            <a:pPr algn="l"/>
            <a:endParaRPr lang="en-US" sz="2800" b="1" dirty="0" smtClean="0">
              <a:solidFill>
                <a:srgbClr val="FF0000"/>
              </a:solidFill>
            </a:endParaRPr>
          </a:p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Has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 special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function– </a:t>
            </a:r>
          </a:p>
          <a:p>
            <a:pPr algn="l"/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It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must cover all the surfaces of the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body</a:t>
            </a:r>
            <a:endParaRPr lang="ar-IQ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06084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595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404664"/>
            <a:ext cx="8028384" cy="4886003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3600" b="1" u="sng" dirty="0" smtClean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Basal </a:t>
            </a:r>
            <a:r>
              <a:rPr lang="en-US" sz="3600" b="1" u="sng" dirty="0">
                <a:solidFill>
                  <a:schemeClr val="accent3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laminae and basement membrane</a:t>
            </a:r>
            <a:endParaRPr lang="ar-IQ" sz="3600" b="1" u="sng" dirty="0">
              <a:solidFill>
                <a:schemeClr val="accent3">
                  <a:lumMod val="75000"/>
                </a:schemeClr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600" y="1196752"/>
            <a:ext cx="8172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All epithelium rests on a sheet like extracellular structure called </a:t>
            </a:r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basal lamina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that is not visible under the light microscope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. 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endParaRPr lang="en-US" sz="2800" b="1" dirty="0">
              <a:solidFill>
                <a:srgbClr val="002060"/>
              </a:solidFill>
              <a:latin typeface="Garamond" pitchFamily="18" charset="0"/>
            </a:endParaRPr>
          </a:p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Basal lamina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composed of ;</a:t>
            </a:r>
          </a:p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type IV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collagen, laminin,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entactin and proteoglycan. 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47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1600" y="317549"/>
            <a:ext cx="7884368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2800" dirty="0" smtClean="0"/>
          </a:p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epithelial cells produce the basal lamina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.</a:t>
            </a:r>
          </a:p>
          <a:p>
            <a:pPr algn="l"/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marL="109728" lvl="0" algn="l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term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basement membrane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usually contains two fused basal laminae or a laminae and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reticular </a:t>
            </a:r>
          </a:p>
          <a:p>
            <a:pPr marL="109728" algn="l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lamina .</a:t>
            </a:r>
          </a:p>
          <a:p>
            <a:pPr marL="109728" lvl="0" algn="l">
              <a:spcBef>
                <a:spcPts val="600"/>
              </a:spcBef>
              <a:buClr>
                <a:srgbClr val="3891A7"/>
              </a:buClr>
              <a:buSzPct val="80000"/>
            </a:pPr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marL="109728" lvl="0" algn="l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basal lamina forms a sieve like barrier between epithelial and connective tissue.</a:t>
            </a:r>
          </a:p>
          <a:p>
            <a:pPr marL="109728" lvl="0" algn="l">
              <a:spcBef>
                <a:spcPts val="600"/>
              </a:spcBef>
              <a:buClr>
                <a:srgbClr val="3891A7"/>
              </a:buClr>
              <a:buSzPct val="80000"/>
            </a:pPr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marL="109728" lvl="0" algn="l">
              <a:spcBef>
                <a:spcPts val="600"/>
              </a:spcBef>
              <a:buClr>
                <a:srgbClr val="3891A7"/>
              </a:buClr>
              <a:buSzPct val="80000"/>
            </a:pPr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marL="109728" lvl="0" algn="l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109728" lvl="0" algn="l">
              <a:spcBef>
                <a:spcPts val="600"/>
              </a:spcBef>
              <a:buClr>
                <a:srgbClr val="3891A7"/>
              </a:buClr>
              <a:buSzPct val="80000"/>
            </a:pPr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endParaRPr lang="en-US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06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435</TotalTime>
  <Words>571</Words>
  <Application>Microsoft Office PowerPoint</Application>
  <PresentationFormat>On-screen Show (4:3)</PresentationFormat>
  <Paragraphs>115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PowerPoint Presentation</vt:lpstr>
      <vt:lpstr>Epithelial Tissue</vt:lpstr>
      <vt:lpstr>Objectives</vt:lpstr>
      <vt:lpstr>PowerPoint Presentation</vt:lpstr>
      <vt:lpstr>Histology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PowerPoint Presentation</vt:lpstr>
      <vt:lpstr>PowerPoint Presentation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Epithelial Tissue</dc:title>
  <dc:creator>DELL</dc:creator>
  <cp:lastModifiedBy>DELL</cp:lastModifiedBy>
  <cp:revision>117</cp:revision>
  <dcterms:created xsi:type="dcterms:W3CDTF">2012-11-25T15:45:08Z</dcterms:created>
  <dcterms:modified xsi:type="dcterms:W3CDTF">2020-11-28T18:51:07Z</dcterms:modified>
</cp:coreProperties>
</file>